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9007138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2E"/>
    <a:srgbClr val="9D62FB"/>
    <a:srgbClr val="294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5892" y="1749795"/>
            <a:ext cx="1425535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2" y="5615678"/>
            <a:ext cx="14255354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3" y="569240"/>
            <a:ext cx="4098414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1" y="569240"/>
            <a:ext cx="12057653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7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0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1" y="2846200"/>
            <a:ext cx="807803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3" y="2846200"/>
            <a:ext cx="807803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4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1"/>
            <a:ext cx="16393657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7" y="2620980"/>
            <a:ext cx="8040910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7" y="3905482"/>
            <a:ext cx="8040910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4" y="2620980"/>
            <a:ext cx="8080509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4" y="3905482"/>
            <a:ext cx="8080509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3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1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09" y="1539424"/>
            <a:ext cx="9622364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7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7" y="712788"/>
            <a:ext cx="6130296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09" y="1539424"/>
            <a:ext cx="9622364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7" y="3207544"/>
            <a:ext cx="6130296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0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1" y="569241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1" y="2846200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B6D1-539F-46EA-ACBC-93FC3E4B7258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5" y="9909727"/>
            <a:ext cx="641490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7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6BC6-956B-4762-8433-6E3CD7065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9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hecklink.mail.ru/proxy?es=RuECGou99GkXz%2BYF643zOkmhGrgKBsbxsZ7Toj%2BYGqU%3D&amp;egid=g8xNQA8%2B7MVLyqJsYrC3ptPFKJ6Z%2BJDao91n5iXDjmE%3D&amp;url=https://click.mail.ru/redir?u%3Dhttp%3A%2F%2Fe.mail.ru%2Fcompose%2F%3Fmailto%3Dmailto%253aaleks.karpukhina%40mail.ru%26c%3Dswm%26r%3Dhttp%26o%3Dmail%26v%3D3%26s%3D9480c9ef8bc71fa1&amp;uidl=17252124140008484168&amp;from=max_art@inbox.ru&amp;to=sharklike@mail.ru&amp;email=sharklike@mail.ru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checklink.mail.ru/proxy?es=RuECGou99GkXz%2BYF643zOkmhGrgKBsbxsZ7Toj%2BYGqU%3D&amp;egid=g8xNQA8%2B7MVLyqJsYrC3ptPFKJ6Z%2BJDao91n5iXDjmE%3D&amp;url=https://click.mail.ru/redir?u%3Dhttp%3A%2F%2Fe.mail.ru%2Fcompose%2F%3Fmailto%3Dmailto%253aipssconference%40mail.ru%26c%3Dswm%26r%3Dhttp%26o%3Dmail%26v%3D3%26s%3De8108cd12df46fc0&amp;uidl=17252124140008484168&amp;from=max_art@inbox.ru&amp;to=sharklike@mail.ru&amp;email=sharklike@mail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16D4752-64CB-4881-B6B0-CF1D1229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17"/>
          <a:stretch/>
        </p:blipFill>
        <p:spPr>
          <a:xfrm>
            <a:off x="6500199" y="-94"/>
            <a:ext cx="12506939" cy="10692000"/>
          </a:xfrm>
          <a:prstGeom prst="rect">
            <a:avLst/>
          </a:prstGeom>
        </p:spPr>
      </p:pic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C5414E2-D139-4015-8BF9-A4DD0B917427}"/>
              </a:ext>
            </a:extLst>
          </p:cNvPr>
          <p:cNvSpPr/>
          <p:nvPr/>
        </p:nvSpPr>
        <p:spPr>
          <a:xfrm>
            <a:off x="0" y="-16510"/>
            <a:ext cx="10566402" cy="10724832"/>
          </a:xfrm>
          <a:custGeom>
            <a:avLst/>
            <a:gdLst>
              <a:gd name="connsiteX0" fmla="*/ 0 w 1581150"/>
              <a:gd name="connsiteY0" fmla="*/ 0 h 2152650"/>
              <a:gd name="connsiteX1" fmla="*/ 0 w 1581150"/>
              <a:gd name="connsiteY1" fmla="*/ 2152650 h 2152650"/>
              <a:gd name="connsiteX2" fmla="*/ 971550 w 1581150"/>
              <a:gd name="connsiteY2" fmla="*/ 2133600 h 2152650"/>
              <a:gd name="connsiteX3" fmla="*/ 1581150 w 1581150"/>
              <a:gd name="connsiteY3" fmla="*/ 38100 h 2152650"/>
              <a:gd name="connsiteX4" fmla="*/ 0 w 1581150"/>
              <a:gd name="connsiteY4" fmla="*/ 0 h 2152650"/>
              <a:gd name="connsiteX0" fmla="*/ 0 w 1581150"/>
              <a:gd name="connsiteY0" fmla="*/ 2147 h 2114550"/>
              <a:gd name="connsiteX1" fmla="*/ 0 w 1581150"/>
              <a:gd name="connsiteY1" fmla="*/ 2114550 h 2114550"/>
              <a:gd name="connsiteX2" fmla="*/ 971550 w 1581150"/>
              <a:gd name="connsiteY2" fmla="*/ 2095500 h 2114550"/>
              <a:gd name="connsiteX3" fmla="*/ 1581150 w 1581150"/>
              <a:gd name="connsiteY3" fmla="*/ 0 h 2114550"/>
              <a:gd name="connsiteX4" fmla="*/ 0 w 1581150"/>
              <a:gd name="connsiteY4" fmla="*/ 2147 h 2114550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2092868"/>
              <a:gd name="connsiteY0" fmla="*/ 5022 h 2124248"/>
              <a:gd name="connsiteX1" fmla="*/ 511718 w 2092868"/>
              <a:gd name="connsiteY1" fmla="*/ 2114550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  <a:gd name="connsiteX0" fmla="*/ 0 w 2092868"/>
              <a:gd name="connsiteY0" fmla="*/ 5022 h 2124248"/>
              <a:gd name="connsiteX1" fmla="*/ 0 w 2092868"/>
              <a:gd name="connsiteY1" fmla="*/ 2123174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868" h="2124248">
                <a:moveTo>
                  <a:pt x="0" y="5022"/>
                </a:moveTo>
                <a:lnTo>
                  <a:pt x="0" y="2123174"/>
                </a:lnTo>
                <a:lnTo>
                  <a:pt x="1477518" y="2124248"/>
                </a:lnTo>
                <a:lnTo>
                  <a:pt x="2092868" y="0"/>
                </a:lnTo>
                <a:lnTo>
                  <a:pt x="0" y="5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E43C7FB9-3B22-4177-9DAA-CCCE65BE7AD3}"/>
              </a:ext>
            </a:extLst>
          </p:cNvPr>
          <p:cNvSpPr txBox="1">
            <a:spLocks/>
          </p:cNvSpPr>
          <p:nvPr/>
        </p:nvSpPr>
        <p:spPr>
          <a:xfrm>
            <a:off x="547035" y="6867479"/>
            <a:ext cx="7068890" cy="1938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42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3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2946A0"/>
                </a:solidFill>
                <a:latin typeface="Arial Narrow" panose="020B0606020202030204" pitchFamily="34" charset="0"/>
              </a:rPr>
              <a:t>«Проектирование, строительство и эксплуатация мостов, тоннелей и метрополитенов» - чтения, посвященные памяти </a:t>
            </a:r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2946A0"/>
                </a:solidFill>
                <a:latin typeface="Arial Narrow" panose="020B0606020202030204" pitchFamily="34" charset="0"/>
              </a:rPr>
              <a:t>Лавра Дмитриевича Проскурякова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03A37F-02B7-4D99-B0AE-035B4AD44335}"/>
              </a:ext>
            </a:extLst>
          </p:cNvPr>
          <p:cNvSpPr txBox="1"/>
          <p:nvPr/>
        </p:nvSpPr>
        <p:spPr>
          <a:xfrm>
            <a:off x="622153" y="2222909"/>
            <a:ext cx="111442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700" b="1" dirty="0">
                <a:solidFill>
                  <a:srgbClr val="2946A0"/>
                </a:solidFill>
                <a:latin typeface="Arial Narrow" panose="020B0606020202030204" pitchFamily="34" charset="0"/>
              </a:rPr>
              <a:t>V</a:t>
            </a:r>
            <a:endParaRPr lang="ru-RU" sz="28700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C843D4-CD30-4B67-A5AF-4BFCCA7D1CBD}"/>
              </a:ext>
            </a:extLst>
          </p:cNvPr>
          <p:cNvSpPr txBox="1"/>
          <p:nvPr/>
        </p:nvSpPr>
        <p:spPr>
          <a:xfrm>
            <a:off x="2639336" y="3889825"/>
            <a:ext cx="64398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946A0"/>
                </a:solidFill>
                <a:latin typeface="Arial Narrow" panose="020B0606020202030204" pitchFamily="34" charset="0"/>
              </a:rPr>
              <a:t>МЕЖДУНАРОДНАЯ</a:t>
            </a:r>
            <a:br>
              <a:rPr lang="ru-RU" sz="4400" b="1" dirty="0">
                <a:solidFill>
                  <a:srgbClr val="2946A0"/>
                </a:solidFill>
                <a:latin typeface="Arial Narrow" panose="020B0606020202030204" pitchFamily="34" charset="0"/>
              </a:rPr>
            </a:br>
            <a:r>
              <a:rPr lang="ru-RU" sz="4400" b="1" dirty="0">
                <a:solidFill>
                  <a:srgbClr val="2946A0"/>
                </a:solidFill>
                <a:latin typeface="Arial Narrow" panose="020B0606020202030204" pitchFamily="34" charset="0"/>
              </a:rPr>
              <a:t>НАУЧНО-ПРАКТИЧЕСКАЯ</a:t>
            </a:r>
          </a:p>
          <a:p>
            <a:r>
              <a:rPr lang="ru-RU" sz="4400" b="1" dirty="0">
                <a:solidFill>
                  <a:srgbClr val="2946A0"/>
                </a:solidFill>
                <a:latin typeface="Arial Narrow" panose="020B0606020202030204" pitchFamily="34" charset="0"/>
              </a:rPr>
              <a:t>КОНФЕРЕНЦИЯ</a:t>
            </a:r>
          </a:p>
        </p:txBody>
      </p:sp>
      <p:sp>
        <p:nvSpPr>
          <p:cNvPr id="57" name="Подзаголовок 2">
            <a:extLst>
              <a:ext uri="{FF2B5EF4-FFF2-40B4-BE49-F238E27FC236}">
                <a16:creationId xmlns:a16="http://schemas.microsoft.com/office/drawing/2014/main" id="{C90ADF4E-6135-46B8-864B-45AF6123E600}"/>
              </a:ext>
            </a:extLst>
          </p:cNvPr>
          <p:cNvSpPr txBox="1">
            <a:spLocks/>
          </p:cNvSpPr>
          <p:nvPr/>
        </p:nvSpPr>
        <p:spPr>
          <a:xfrm>
            <a:off x="622153" y="8999344"/>
            <a:ext cx="6918654" cy="71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2946A0"/>
                </a:solidFill>
                <a:latin typeface="Arial Narrow" panose="020B0606020202030204" pitchFamily="34" charset="0"/>
              </a:rPr>
              <a:t>24 - 25 ОКТЯБРЯ 2024</a:t>
            </a:r>
            <a:r>
              <a:rPr lang="en-US" sz="4000" b="1" dirty="0">
                <a:solidFill>
                  <a:srgbClr val="2946A0"/>
                </a:solidFill>
                <a:latin typeface="Arial Narrow" panose="020B0606020202030204" pitchFamily="34" charset="0"/>
              </a:rPr>
              <a:t> | </a:t>
            </a:r>
            <a:r>
              <a:rPr lang="ru-RU" sz="4000" b="1" dirty="0">
                <a:solidFill>
                  <a:srgbClr val="2946A0"/>
                </a:solidFill>
                <a:latin typeface="Arial Narrow" panose="020B0606020202030204" pitchFamily="34" charset="0"/>
              </a:rPr>
              <a:t>МОСКВА</a:t>
            </a:r>
            <a:endParaRPr lang="ru-RU" sz="4000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4A9AD3-EA5B-4340-83F3-387EB4F48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" y="893087"/>
            <a:ext cx="5115791" cy="972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A7C561-6F5F-4E7D-B462-C42A76789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 b="35841"/>
          <a:stretch/>
        </p:blipFill>
        <p:spPr>
          <a:xfrm>
            <a:off x="5867759" y="893087"/>
            <a:ext cx="415286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45AB2DC8-B018-43F2-ADCA-A13CBED58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/>
          <a:stretch/>
        </p:blipFill>
        <p:spPr bwMode="auto">
          <a:xfrm>
            <a:off x="0" y="0"/>
            <a:ext cx="13136562" cy="106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6E202CB5-DC21-4035-B6D7-BD19D58E7810}"/>
              </a:ext>
            </a:extLst>
          </p:cNvPr>
          <p:cNvSpPr/>
          <p:nvPr/>
        </p:nvSpPr>
        <p:spPr>
          <a:xfrm flipH="1" flipV="1">
            <a:off x="8440736" y="-16510"/>
            <a:ext cx="10566402" cy="10724832"/>
          </a:xfrm>
          <a:custGeom>
            <a:avLst/>
            <a:gdLst>
              <a:gd name="connsiteX0" fmla="*/ 0 w 1581150"/>
              <a:gd name="connsiteY0" fmla="*/ 0 h 2152650"/>
              <a:gd name="connsiteX1" fmla="*/ 0 w 1581150"/>
              <a:gd name="connsiteY1" fmla="*/ 2152650 h 2152650"/>
              <a:gd name="connsiteX2" fmla="*/ 971550 w 1581150"/>
              <a:gd name="connsiteY2" fmla="*/ 2133600 h 2152650"/>
              <a:gd name="connsiteX3" fmla="*/ 1581150 w 1581150"/>
              <a:gd name="connsiteY3" fmla="*/ 38100 h 2152650"/>
              <a:gd name="connsiteX4" fmla="*/ 0 w 1581150"/>
              <a:gd name="connsiteY4" fmla="*/ 0 h 2152650"/>
              <a:gd name="connsiteX0" fmla="*/ 0 w 1581150"/>
              <a:gd name="connsiteY0" fmla="*/ 2147 h 2114550"/>
              <a:gd name="connsiteX1" fmla="*/ 0 w 1581150"/>
              <a:gd name="connsiteY1" fmla="*/ 2114550 h 2114550"/>
              <a:gd name="connsiteX2" fmla="*/ 971550 w 1581150"/>
              <a:gd name="connsiteY2" fmla="*/ 2095500 h 2114550"/>
              <a:gd name="connsiteX3" fmla="*/ 1581150 w 1581150"/>
              <a:gd name="connsiteY3" fmla="*/ 0 h 2114550"/>
              <a:gd name="connsiteX4" fmla="*/ 0 w 1581150"/>
              <a:gd name="connsiteY4" fmla="*/ 2147 h 2114550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2092868"/>
              <a:gd name="connsiteY0" fmla="*/ 5022 h 2124248"/>
              <a:gd name="connsiteX1" fmla="*/ 511718 w 2092868"/>
              <a:gd name="connsiteY1" fmla="*/ 2114550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  <a:gd name="connsiteX0" fmla="*/ 0 w 2092868"/>
              <a:gd name="connsiteY0" fmla="*/ 5022 h 2124248"/>
              <a:gd name="connsiteX1" fmla="*/ 0 w 2092868"/>
              <a:gd name="connsiteY1" fmla="*/ 2123174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868" h="2124248">
                <a:moveTo>
                  <a:pt x="0" y="5022"/>
                </a:moveTo>
                <a:lnTo>
                  <a:pt x="0" y="2123174"/>
                </a:lnTo>
                <a:lnTo>
                  <a:pt x="1477518" y="2124248"/>
                </a:lnTo>
                <a:lnTo>
                  <a:pt x="2092868" y="0"/>
                </a:lnTo>
                <a:lnTo>
                  <a:pt x="0" y="5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39C681-E3E3-4A09-86F2-9600CF3B7953}"/>
              </a:ext>
            </a:extLst>
          </p:cNvPr>
          <p:cNvSpPr txBox="1"/>
          <p:nvPr/>
        </p:nvSpPr>
        <p:spPr>
          <a:xfrm>
            <a:off x="14176277" y="1050245"/>
            <a:ext cx="46958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	</a:t>
            </a: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    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ТОРЖЕСТВЕННОЕ ОТКРЫТИЕ,</a:t>
            </a: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   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РАБОТА СЕКЦИЙ</a:t>
            </a:r>
            <a:endParaRPr lang="en-US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 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(ВЫСТУПЛЕНИЕ С ДОКЛАДАМИ)</a:t>
            </a:r>
          </a:p>
          <a:p>
            <a:endParaRPr lang="ru-RU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  II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ДЕНЬ РАБОТЫ СЕКЦИЙ</a:t>
            </a:r>
            <a:endParaRPr lang="en-US" sz="20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(ВЫСТУПЛЕНИЕ С ДОКЛАДАМИ),</a:t>
            </a:r>
          </a:p>
          <a:p>
            <a:r>
              <a:rPr lang="en-US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      </a:t>
            </a:r>
            <a:r>
              <a:rPr lang="ru-RU" sz="2000" dirty="0">
                <a:solidFill>
                  <a:srgbClr val="2946A0"/>
                </a:solidFill>
                <a:latin typeface="Arial Narrow" panose="020B0606020202030204" pitchFamily="34" charset="0"/>
              </a:rPr>
              <a:t>ТОРЖЕСТВЕННАЯ ЦЕРЕМОНИЯ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27776-6C13-4FEB-9990-4D287D9CF59D}"/>
              </a:ext>
            </a:extLst>
          </p:cNvPr>
          <p:cNvSpPr txBox="1"/>
          <p:nvPr/>
        </p:nvSpPr>
        <p:spPr>
          <a:xfrm>
            <a:off x="11210898" y="1460893"/>
            <a:ext cx="3185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     </a:t>
            </a:r>
            <a:r>
              <a:rPr lang="en-US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  </a:t>
            </a:r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24 октября</a:t>
            </a:r>
          </a:p>
          <a:p>
            <a:endParaRPr lang="en-US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   </a:t>
            </a:r>
            <a:r>
              <a:rPr lang="en-US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25 октября</a:t>
            </a:r>
          </a:p>
          <a:p>
            <a:endParaRPr lang="en-US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en-US" sz="2000" b="1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065B62-75F7-4874-9324-842834B54C70}"/>
              </a:ext>
            </a:extLst>
          </p:cNvPr>
          <p:cNvSpPr txBox="1"/>
          <p:nvPr/>
        </p:nvSpPr>
        <p:spPr>
          <a:xfrm>
            <a:off x="12213995" y="449833"/>
            <a:ext cx="513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ПРОГРАММА КОНФЕРЕНЦИИ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ACAE132-B11A-41DB-90C3-9E41D6D6A4AB}"/>
              </a:ext>
            </a:extLst>
          </p:cNvPr>
          <p:cNvCxnSpPr>
            <a:cxnSpLocks/>
            <a:endCxn id="32" idx="4"/>
          </p:cNvCxnSpPr>
          <p:nvPr/>
        </p:nvCxnSpPr>
        <p:spPr>
          <a:xfrm flipH="1">
            <a:off x="14086277" y="1810485"/>
            <a:ext cx="281671" cy="11586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1DC56B35-8267-4DC1-B3DE-168A4355C996}"/>
              </a:ext>
            </a:extLst>
          </p:cNvPr>
          <p:cNvSpPr/>
          <p:nvPr/>
        </p:nvSpPr>
        <p:spPr>
          <a:xfrm>
            <a:off x="14288550" y="1720485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D392FAE-23F1-4E6D-BB09-819896255D74}"/>
              </a:ext>
            </a:extLst>
          </p:cNvPr>
          <p:cNvSpPr/>
          <p:nvPr/>
        </p:nvSpPr>
        <p:spPr>
          <a:xfrm>
            <a:off x="13996277" y="2789183"/>
            <a:ext cx="180000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2046D-E028-40D1-AF81-9916F74024C3}"/>
              </a:ext>
            </a:extLst>
          </p:cNvPr>
          <p:cNvSpPr txBox="1"/>
          <p:nvPr/>
        </p:nvSpPr>
        <p:spPr>
          <a:xfrm>
            <a:off x="10534192" y="5749512"/>
            <a:ext cx="7667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1. СПЕЦИАЛЬНЫЕ МЕТОДЫ ПРОИЗВОДСТВА РАБОТ ПРИ СТРОИТЕЛЬСТВЕ И ЭКСПЛУАТАЦИИ ТРАНСПОРТНЫХ СООРУЖЕНИЙ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7A242C-8175-42E4-B8F1-B6C576F23A7F}"/>
              </a:ext>
            </a:extLst>
          </p:cNvPr>
          <p:cNvSpPr txBox="1"/>
          <p:nvPr/>
        </p:nvSpPr>
        <p:spPr>
          <a:xfrm>
            <a:off x="10930544" y="4946312"/>
            <a:ext cx="513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946A0"/>
                </a:solidFill>
                <a:latin typeface="Arial Narrow" panose="020B0606020202030204" pitchFamily="34" charset="0"/>
              </a:rPr>
              <a:t>ТЕМЫ КОНФЕРЕНЦИИ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F102BF-A244-4A5B-90B2-4D8B97E0D11E}"/>
              </a:ext>
            </a:extLst>
          </p:cNvPr>
          <p:cNvSpPr txBox="1"/>
          <p:nvPr/>
        </p:nvSpPr>
        <p:spPr>
          <a:xfrm>
            <a:off x="10293845" y="6374149"/>
            <a:ext cx="857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2. ВЗАИМОДЕЙСТВИЕ ПОДВИЖНОГО СОСТАВА И СООРУЖЕНИЙ В УСЛОВИЯХ ВСМ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168D4A-B132-4737-9847-803EA952A73C}"/>
              </a:ext>
            </a:extLst>
          </p:cNvPr>
          <p:cNvSpPr txBox="1"/>
          <p:nvPr/>
        </p:nvSpPr>
        <p:spPr>
          <a:xfrm>
            <a:off x="10030028" y="6990287"/>
            <a:ext cx="8292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3. ГЕОТЕХНОЛОГИИ ДЛЯ ОСВОЕНИЯ ПОДЗЕМНОГО ПРОСТРАНСТВА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B083A78-6248-41C3-88A7-A9E4C633DDB0}"/>
              </a:ext>
            </a:extLst>
          </p:cNvPr>
          <p:cNvSpPr txBox="1"/>
          <p:nvPr/>
        </p:nvSpPr>
        <p:spPr>
          <a:xfrm>
            <a:off x="9731966" y="7406907"/>
            <a:ext cx="88886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4. РЕКОНСТРУКЦИЯ И МОДЕРНИЗАЦИЯ СУЩЕСТВУЮЩИХ ТРАНСПОРТНЫХ СООРУЖЕНИЙ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0B4E4A-8CE1-08E1-0FF0-C58E0E705805}"/>
              </a:ext>
            </a:extLst>
          </p:cNvPr>
          <p:cNvSpPr txBox="1"/>
          <p:nvPr/>
        </p:nvSpPr>
        <p:spPr>
          <a:xfrm>
            <a:off x="9551966" y="7979275"/>
            <a:ext cx="8888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5. ТЕКУЩЕЕ СОДЕРЖАНИЕ ОБЪЕКТОВ ТРАНСПОРТНОЙ ИНФРАСТРУКТУРЫ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B05162-436F-B809-561A-9C11D046CDB4}"/>
              </a:ext>
            </a:extLst>
          </p:cNvPr>
          <p:cNvSpPr txBox="1"/>
          <p:nvPr/>
        </p:nvSpPr>
        <p:spPr>
          <a:xfrm>
            <a:off x="9322363" y="8325243"/>
            <a:ext cx="8888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6. МОНИТОРИНГ ТРАНСПОРТНЫХ ОБЪЕКТОВ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CB54D-3666-A744-FDFE-07ECF4980AE0}"/>
              </a:ext>
            </a:extLst>
          </p:cNvPr>
          <p:cNvSpPr txBox="1"/>
          <p:nvPr/>
        </p:nvSpPr>
        <p:spPr>
          <a:xfrm>
            <a:off x="9122109" y="8660285"/>
            <a:ext cx="88886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7. ТЕХНОЛОГИЯ ВЕДЕНИЯ РАБОТ В УСЛОВИЯХ ПЛОТНОЙ ГОРОДСКОЙ ЗАСТРОЙКИ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511CF-1390-C826-3C28-8A238BF53A66}"/>
              </a:ext>
            </a:extLst>
          </p:cNvPr>
          <p:cNvSpPr txBox="1"/>
          <p:nvPr/>
        </p:nvSpPr>
        <p:spPr>
          <a:xfrm>
            <a:off x="8921855" y="9013883"/>
            <a:ext cx="88886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8. ИННОВАЦИОННЫЕ ПОДХОДЫ В ВОПРОСАХ ПРОЕКТИРОВАНИЯ ТРАНСПОРТНЫХ СООРУЖЕНИЙ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4B4D1-8FB2-3B74-452D-279003A6CAD3}"/>
              </a:ext>
            </a:extLst>
          </p:cNvPr>
          <p:cNvSpPr txBox="1"/>
          <p:nvPr/>
        </p:nvSpPr>
        <p:spPr>
          <a:xfrm>
            <a:off x="8721601" y="9605527"/>
            <a:ext cx="88886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9. НАУЧНО – ТЕХНИЧЕСКОЕ СОПРОВОЖДЕНИЕ ПРОЕКТИРОВАНИЯ И СТРОИТЕЛЬСТВА ИСКУССТВЕННЫХ 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val="91539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609FFB-0517-4796-BAD0-17BD1418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09"/>
          <a:stretch/>
        </p:blipFill>
        <p:spPr>
          <a:xfrm>
            <a:off x="3332115" y="-94"/>
            <a:ext cx="15712880" cy="1069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8FFED-C5AC-488A-981A-645C0A753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34" y="-16510"/>
            <a:ext cx="19214535" cy="10808176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67CAAA9-8D69-437B-88AE-E75F95DF73F0}"/>
              </a:ext>
            </a:extLst>
          </p:cNvPr>
          <p:cNvSpPr/>
          <p:nvPr/>
        </p:nvSpPr>
        <p:spPr>
          <a:xfrm>
            <a:off x="-235728" y="0"/>
            <a:ext cx="10570638" cy="10791666"/>
          </a:xfrm>
          <a:custGeom>
            <a:avLst/>
            <a:gdLst>
              <a:gd name="connsiteX0" fmla="*/ 0 w 1581150"/>
              <a:gd name="connsiteY0" fmla="*/ 0 h 2152650"/>
              <a:gd name="connsiteX1" fmla="*/ 0 w 1581150"/>
              <a:gd name="connsiteY1" fmla="*/ 2152650 h 2152650"/>
              <a:gd name="connsiteX2" fmla="*/ 971550 w 1581150"/>
              <a:gd name="connsiteY2" fmla="*/ 2133600 h 2152650"/>
              <a:gd name="connsiteX3" fmla="*/ 1581150 w 1581150"/>
              <a:gd name="connsiteY3" fmla="*/ 38100 h 2152650"/>
              <a:gd name="connsiteX4" fmla="*/ 0 w 1581150"/>
              <a:gd name="connsiteY4" fmla="*/ 0 h 2152650"/>
              <a:gd name="connsiteX0" fmla="*/ 0 w 1581150"/>
              <a:gd name="connsiteY0" fmla="*/ 2147 h 2114550"/>
              <a:gd name="connsiteX1" fmla="*/ 0 w 1581150"/>
              <a:gd name="connsiteY1" fmla="*/ 2114550 h 2114550"/>
              <a:gd name="connsiteX2" fmla="*/ 971550 w 1581150"/>
              <a:gd name="connsiteY2" fmla="*/ 2095500 h 2114550"/>
              <a:gd name="connsiteX3" fmla="*/ 1581150 w 1581150"/>
              <a:gd name="connsiteY3" fmla="*/ 0 h 2114550"/>
              <a:gd name="connsiteX4" fmla="*/ 0 w 1581150"/>
              <a:gd name="connsiteY4" fmla="*/ 2147 h 2114550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1581150"/>
              <a:gd name="connsiteY0" fmla="*/ 2147 h 2124248"/>
              <a:gd name="connsiteX1" fmla="*/ 0 w 1581150"/>
              <a:gd name="connsiteY1" fmla="*/ 2114550 h 2124248"/>
              <a:gd name="connsiteX2" fmla="*/ 965800 w 1581150"/>
              <a:gd name="connsiteY2" fmla="*/ 2124248 h 2124248"/>
              <a:gd name="connsiteX3" fmla="*/ 1581150 w 1581150"/>
              <a:gd name="connsiteY3" fmla="*/ 0 h 2124248"/>
              <a:gd name="connsiteX4" fmla="*/ 0 w 1581150"/>
              <a:gd name="connsiteY4" fmla="*/ 2147 h 2124248"/>
              <a:gd name="connsiteX0" fmla="*/ 0 w 2092868"/>
              <a:gd name="connsiteY0" fmla="*/ 5022 h 2124248"/>
              <a:gd name="connsiteX1" fmla="*/ 511718 w 2092868"/>
              <a:gd name="connsiteY1" fmla="*/ 2114550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  <a:gd name="connsiteX0" fmla="*/ 0 w 2092868"/>
              <a:gd name="connsiteY0" fmla="*/ 5022 h 2124248"/>
              <a:gd name="connsiteX1" fmla="*/ 0 w 2092868"/>
              <a:gd name="connsiteY1" fmla="*/ 2123174 h 2124248"/>
              <a:gd name="connsiteX2" fmla="*/ 1477518 w 2092868"/>
              <a:gd name="connsiteY2" fmla="*/ 2124248 h 2124248"/>
              <a:gd name="connsiteX3" fmla="*/ 2092868 w 2092868"/>
              <a:gd name="connsiteY3" fmla="*/ 0 h 2124248"/>
              <a:gd name="connsiteX4" fmla="*/ 0 w 2092868"/>
              <a:gd name="connsiteY4" fmla="*/ 5022 h 212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2868" h="2124248">
                <a:moveTo>
                  <a:pt x="0" y="5022"/>
                </a:moveTo>
                <a:lnTo>
                  <a:pt x="0" y="2123174"/>
                </a:lnTo>
                <a:lnTo>
                  <a:pt x="1477518" y="2124248"/>
                </a:lnTo>
                <a:lnTo>
                  <a:pt x="2092868" y="0"/>
                </a:lnTo>
                <a:lnTo>
                  <a:pt x="0" y="5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5E19A-7D3F-48F8-8CF9-2E0DE965C36B}"/>
              </a:ext>
            </a:extLst>
          </p:cNvPr>
          <p:cNvSpPr txBox="1"/>
          <p:nvPr/>
        </p:nvSpPr>
        <p:spPr>
          <a:xfrm>
            <a:off x="431021" y="2195225"/>
            <a:ext cx="847817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2946A0"/>
                </a:solidFill>
                <a:latin typeface="Arial Narrow" panose="020B0606020202030204" pitchFamily="34" charset="0"/>
              </a:rPr>
              <a:t>РЕГИСТРАЦИЯ НА КОНФЕРЕНЦИЮ</a:t>
            </a:r>
          </a:p>
          <a:p>
            <a:endParaRPr lang="ru-RU" sz="44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r>
              <a:rPr lang="ru-RU" sz="5400" dirty="0">
                <a:solidFill>
                  <a:srgbClr val="2946A0"/>
                </a:solidFill>
                <a:latin typeface="Arial Narrow" panose="020B0606020202030204" pitchFamily="34" charset="0"/>
              </a:rPr>
              <a:t>УВАЖАЕМЫЕ КОЛЛЕГИ! </a:t>
            </a:r>
          </a:p>
          <a:p>
            <a:r>
              <a:rPr lang="ru-RU" sz="3600" dirty="0">
                <a:solidFill>
                  <a:srgbClr val="2946A0"/>
                </a:solidFill>
                <a:latin typeface="Arial Narrow" panose="020B0606020202030204" pitchFamily="34" charset="0"/>
              </a:rPr>
              <a:t>ДЛЯ УЧАСТИЯ В КОНФЕРЕНЦИИ ДОКЛАДЧИКАМ НЕОБХОДИМО ПРЕДОСТАВИТЬ ТЕМУ ДОКЛАДА</a:t>
            </a:r>
          </a:p>
          <a:p>
            <a:r>
              <a:rPr lang="ru-RU" sz="3600" dirty="0">
                <a:solidFill>
                  <a:srgbClr val="2946A0"/>
                </a:solidFill>
                <a:latin typeface="Arial Narrow" panose="020B0606020202030204" pitchFamily="34" charset="0"/>
              </a:rPr>
              <a:t>И КРАТКОЕ ЕГО ОПИСАНИЕ</a:t>
            </a:r>
          </a:p>
          <a:p>
            <a:r>
              <a:rPr lang="ru-RU" sz="2800" dirty="0">
                <a:solidFill>
                  <a:srgbClr val="2946A0"/>
                </a:solidFill>
                <a:latin typeface="Arial Narrow" panose="020B0606020202030204" pitchFamily="34" charset="0"/>
              </a:rPr>
              <a:t>(НА АНГЛИЙСКОМ ИЛИ РУССКОМ ЯЗЫКЕ)</a:t>
            </a:r>
            <a:endParaRPr lang="en-US" sz="28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solidFill>
                <a:srgbClr val="2946A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solidFill>
                <a:srgbClr val="2946A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Облачко с текстом: прямоугольное со скругленными углами 19">
            <a:extLst>
              <a:ext uri="{FF2B5EF4-FFF2-40B4-BE49-F238E27FC236}">
                <a16:creationId xmlns:a16="http://schemas.microsoft.com/office/drawing/2014/main" id="{B5FC703A-1A72-42F6-9F04-09BCFF056C29}"/>
              </a:ext>
            </a:extLst>
          </p:cNvPr>
          <p:cNvSpPr/>
          <p:nvPr/>
        </p:nvSpPr>
        <p:spPr>
          <a:xfrm>
            <a:off x="15255240" y="893087"/>
            <a:ext cx="3596640" cy="1195014"/>
          </a:xfrm>
          <a:prstGeom prst="wedgeRoundRectCallout">
            <a:avLst>
              <a:gd name="adj1" fmla="val -60856"/>
              <a:gd name="adj2" fmla="val 112615"/>
              <a:gd name="adj3" fmla="val 16667"/>
            </a:avLst>
          </a:prstGeom>
          <a:solidFill>
            <a:schemeClr val="bg1"/>
          </a:solidFill>
          <a:ln w="57150">
            <a:solidFill>
              <a:srgbClr val="F07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B040FBE-D7C9-4001-8B0B-1841E7804C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 b="35841"/>
          <a:stretch/>
        </p:blipFill>
        <p:spPr>
          <a:xfrm>
            <a:off x="15223772" y="1062323"/>
            <a:ext cx="3659575" cy="85654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84018C6-750C-4C39-BFB2-4D0AD648B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6" y="893087"/>
            <a:ext cx="5115791" cy="972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CA7D08-A738-4CA8-AE27-C4A9306207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1" b="35841"/>
          <a:stretch/>
        </p:blipFill>
        <p:spPr>
          <a:xfrm>
            <a:off x="5867759" y="893087"/>
            <a:ext cx="4152869" cy="972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8401357"/>
            <a:ext cx="70796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F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для подачи заявок, тем докладов и тезисов на конференцию: </a:t>
            </a:r>
            <a:r>
              <a:rPr lang="ru-RU" sz="2000" b="1" u="sng" dirty="0">
                <a:solidFill>
                  <a:srgbClr val="005F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ipssconference@mail.ru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5F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вопросы, пожалуйста свяжитесь с нами!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5F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конференции: Карпухина Александра Александровна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5F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+7(977)488-39-96, </a:t>
            </a:r>
            <a:endParaRPr lang="en-US" sz="2000" b="1" dirty="0">
              <a:solidFill>
                <a:srgbClr val="005FF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rgbClr val="005FF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aleks.karpukhina@mail.ru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02633" y="7162122"/>
            <a:ext cx="8230528" cy="869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регистрации участников до  30 сентября 2024 года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тезисов публикаций до 10 октября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1246074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237</Words>
  <Application>Microsoft Macintosh PowerPoint</Application>
  <PresentationFormat>Произвольный</PresentationFormat>
  <Paragraphs>42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MX</dc:creator>
  <cp:lastModifiedBy>Анна Кабулова</cp:lastModifiedBy>
  <cp:revision>20</cp:revision>
  <dcterms:created xsi:type="dcterms:W3CDTF">2024-08-22T17:26:56Z</dcterms:created>
  <dcterms:modified xsi:type="dcterms:W3CDTF">2024-09-25T14:43:44Z</dcterms:modified>
</cp:coreProperties>
</file>